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5" r:id="rId4"/>
    <p:sldId id="268" r:id="rId5"/>
    <p:sldId id="271" r:id="rId6"/>
    <p:sldId id="270" r:id="rId7"/>
    <p:sldId id="274" r:id="rId8"/>
    <p:sldId id="272" r:id="rId9"/>
    <p:sldId id="275" r:id="rId10"/>
    <p:sldId id="273" r:id="rId11"/>
    <p:sldId id="277" r:id="rId12"/>
    <p:sldId id="278" r:id="rId13"/>
    <p:sldId id="276" r:id="rId14"/>
    <p:sldId id="279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6" autoAdjust="0"/>
    <p:restoredTop sz="94660"/>
  </p:normalViewPr>
  <p:slideViewPr>
    <p:cSldViewPr snapToGrid="0">
      <p:cViewPr>
        <p:scale>
          <a:sx n="75" d="100"/>
          <a:sy n="75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38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ru-RU" smtClean="0"/>
              <a:t>11.11.2013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ru-RU" smtClean="0"/>
              <a:t>11.11.2013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</a:t>
            </a:r>
            <a:r>
              <a:rPr lang="ru-RU" noProof="0" dirty="0" smtClean="0"/>
              <a:t>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t>1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7" name="Группа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9" name="Группа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Полилиния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Полилиния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Полилиния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Полилиния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Полилиния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ru-RU" smtClean="0"/>
              <a:t>11.11.2013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ru-RU" smtClean="0"/>
              <a:t>11.11.2013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1388E29B-7678-4EFF-A808-8C97CA641A9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03999"/>
      </p:ext>
    </p:extLst>
  </p:cSld>
  <p:clrMapOvr>
    <a:masterClrMapping/>
  </p:clrMapOvr>
  <p:transition spd="med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102E66D0-866B-495C-838E-9B7315AB28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974074"/>
      </p:ext>
    </p:extLst>
  </p:cSld>
  <p:clrMapOvr>
    <a:masterClrMapping/>
  </p:clrMapOvr>
  <p:transition spd="med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5E4FCD04-4B2C-44B9-8409-8C96F7066A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073191"/>
      </p:ext>
    </p:extLst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ru-RU" smtClean="0"/>
              <a:t>11.11.2013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ru-RU" smtClean="0"/>
              <a:t>11.11.2013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ru-RU" smtClean="0"/>
              <a:t>11.11.2013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ru-RU" smtClean="0"/>
              <a:t>11.11.2013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4" name="Полилиния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5" name="Полилиния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7" name="Полилиния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1" name="Полилиния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2" name="Полилиния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ru-RU" smtClean="0"/>
              <a:t>11.11.2013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ru-RU" smtClean="0"/>
              <a:t>11.11.2013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ru-RU" smtClean="0"/>
              <a:t>11.11.2013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ru-RU" smtClean="0"/>
              <a:t>11.11.2013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" name="Группа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D3B9702-7FBF-4720-8670-571C5E7EEDDE}" type="datetime1">
              <a:rPr lang="ru-RU" smtClean="0"/>
              <a:t>11.11.2013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2.wdp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ru-RU" dirty="0"/>
              <a:t>Осенние зарисовки.</a:t>
            </a:r>
            <a:endParaRPr lang="ru-RU" sz="6600" b="0" i="0" dirty="0">
              <a:solidFill>
                <a:srgbClr val="595959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DF5327"/>
                </a:solidFill>
              </a:rPr>
              <a:t>Подготовила воспитатель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DF5327"/>
                </a:solidFill>
              </a:rPr>
              <a:t>МАДОУ «Детский сад №419»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DF5327"/>
                </a:solidFill>
              </a:rPr>
              <a:t>Вяткина О.Н. </a:t>
            </a:r>
            <a:endParaRPr lang="ru-RU" sz="2400" b="0" i="0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10972800" cy="703262"/>
          </a:xfrm>
        </p:spPr>
        <p:txBody>
          <a:bodyPr/>
          <a:lstStyle/>
          <a:p>
            <a:r>
              <a:rPr lang="ru-RU" sz="4000"/>
              <a:t>Как животные готовятся к зиме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39184" y="1268414"/>
            <a:ext cx="53848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/>
              <a:t>    </a:t>
            </a:r>
            <a:r>
              <a:rPr lang="ru-RU" sz="2400" dirty="0" smtClean="0"/>
              <a:t>Летом звери ходят в лёгких шубах, но они не спасут их от зимних холодов.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     Вот почему осенью зверьки линяют.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    Линька у зверей – это постепенная смена шерсти. Вместо  летней шерсти осенью вырастает новая – густая, пушистая.</a:t>
            </a:r>
            <a:endParaRPr lang="ru-RU" sz="2400" dirty="0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470400" y="6146800"/>
            <a:ext cx="59055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/>
              <a:t>Летом белка рыжая, а зимой серая.</a:t>
            </a:r>
          </a:p>
        </p:txBody>
      </p:sp>
      <p:pic>
        <p:nvPicPr>
          <p:cNvPr id="11266" name="Picture 2" descr="http://stat20.privet.ru/lr/0b27c122b7c12b894649c29dc3a37b3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1090612"/>
            <a:ext cx="4441825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school.xvatit.com/images/f/f4/Bilochka_t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923924"/>
            <a:ext cx="444182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xn----8sbiecm6bhdx8i.xn--p1ai/sites/default/files/autumn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300" y="4940300"/>
            <a:ext cx="191770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233908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43933" y="381001"/>
            <a:ext cx="5101167" cy="1110734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        Заяц-беляк летом серый, а зимой белый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2292" name="Picture 4" descr="http://im4-tub-ru.yandex.net/i?id=423988115-3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717800"/>
            <a:ext cx="479869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hullumaja.com/files/pictures/2008/05/22/WxZUSVtCy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516982"/>
            <a:ext cx="4798690" cy="418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kolyan.net/uploads/posts/2009-07/thumbs/1246466435_0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06" y="2717800"/>
            <a:ext cx="5097993" cy="364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0601" y="336034"/>
            <a:ext cx="4927598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Мех горностая летом красновато-бурый на спине и боках, а на груди и брюхе –желтовато –белый.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    Зимой весь мех чисто белый, лишь кончик хвоста остаётся чёрным. </a:t>
            </a:r>
          </a:p>
        </p:txBody>
      </p:sp>
      <p:pic>
        <p:nvPicPr>
          <p:cNvPr id="12298" name="Picture 10" descr="http://kolyan.net/uploads/posts/2010-03/1267881695_shor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9" r="2694"/>
          <a:stretch/>
        </p:blipFill>
        <p:spPr bwMode="auto">
          <a:xfrm>
            <a:off x="6070601" y="2516980"/>
            <a:ext cx="5219698" cy="418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xn----8sbiecm6bhdx8i.xn--p1ai/sites/default/files/autumn_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300" y="4940300"/>
            <a:ext cx="191770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75125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00" y="330200"/>
            <a:ext cx="46229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Летом у рыси мех короче,  с рыжеватым оттенком. </a:t>
            </a:r>
            <a:endParaRPr lang="ru-RU" b="1" dirty="0" smtClean="0"/>
          </a:p>
          <a:p>
            <a:r>
              <a:rPr lang="ru-RU" b="1" dirty="0" smtClean="0"/>
              <a:t>Зимой </a:t>
            </a:r>
            <a:r>
              <a:rPr lang="ru-RU" b="1" dirty="0"/>
              <a:t>длиннее, гуще и оттенок его светло – серый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3314" name="Picture 2" descr="http://www.kleo.ru/encyclopedia/cat/wild/lunx_0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335536"/>
            <a:ext cx="4737100" cy="386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podkat.ru/uploads/posts/2010-02/thumbs/1266937659_image_05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209800"/>
            <a:ext cx="4737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allpapers.artdesign.dn.ua/main.php?g2_view=core.DownloadItem&amp;g2_itemId=2000126&amp;g2_serialNumber=2&amp;g2_GALLERYSID=45ef50dee5d2b84e14a24955258320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99" y="2209800"/>
            <a:ext cx="5438775" cy="407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m.ak.fbcdn.net/sphotos-c.ak/hphotos-ak-ash3/554842_10151033962813176_1150621037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27" y="2209800"/>
            <a:ext cx="5511947" cy="413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xn----8sbiecm6bhdx8i.xn--p1ai/sites/default/files/autumn_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300" y="4940300"/>
            <a:ext cx="191770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24863" y="330200"/>
            <a:ext cx="5422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Песец белый</a:t>
            </a:r>
            <a:r>
              <a:rPr lang="ru-RU" b="1" dirty="0"/>
              <a:t> </a:t>
            </a:r>
            <a:r>
              <a:rPr lang="ru-RU" b="1" dirty="0" smtClean="0"/>
              <a:t>зимой покрыт </a:t>
            </a:r>
            <a:r>
              <a:rPr lang="ru-RU" b="1" dirty="0"/>
              <a:t>снежно-белым, а летом - темным мехом серовато-бурым на хребте, песочным на боках и желтоватым на брюхе</a:t>
            </a:r>
          </a:p>
        </p:txBody>
      </p:sp>
    </p:spTree>
    <p:extLst>
      <p:ext uri="{BB962C8B-B14F-4D97-AF65-F5344CB8AC3E}">
        <p14:creationId xmlns:p14="http://schemas.microsoft.com/office/powerpoint/2010/main" val="133835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632" y="266700"/>
            <a:ext cx="6353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Какая картинка  в каждом ряду лишняя? </a:t>
            </a:r>
            <a:endParaRPr lang="ru-RU" sz="2400" b="1" dirty="0"/>
          </a:p>
        </p:txBody>
      </p:sp>
      <p:pic>
        <p:nvPicPr>
          <p:cNvPr id="3" name="Picture 2" descr="http://logoportal.ru/wp-content/uploads/2011/09/tema_os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1" b="27529" l="20661" r="37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69" t="2819" r="58222" b="70977"/>
          <a:stretch/>
        </p:blipFill>
        <p:spPr bwMode="auto">
          <a:xfrm>
            <a:off x="1616075" y="482601"/>
            <a:ext cx="1698625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logoportal.ru/wp-content/uploads/2011/09/tema_ose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67" t="50000" r="61785" b="2862"/>
          <a:stretch/>
        </p:blipFill>
        <p:spPr bwMode="auto">
          <a:xfrm>
            <a:off x="1397000" y="2133600"/>
            <a:ext cx="1638300" cy="262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logoportal.ru/wp-content/uploads/2011/09/tema_ose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24" b="21176" l="59339" r="7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31" t="7064" r="22037" b="79493"/>
          <a:stretch/>
        </p:blipFill>
        <p:spPr bwMode="auto">
          <a:xfrm>
            <a:off x="3371850" y="990599"/>
            <a:ext cx="1460500" cy="74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logoportal.ru/wp-content/uploads/2011/09/tema_ose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47" b="40706" l="992" r="22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0" t="10154" r="77471" b="60225"/>
          <a:stretch/>
        </p:blipFill>
        <p:spPr bwMode="auto">
          <a:xfrm>
            <a:off x="3252787" y="2621749"/>
            <a:ext cx="1698625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logoportal.ru/wp-content/uploads/2011/09/tema_ose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118" b="94588" l="77025" r="965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71" t="58103" r="3681" b="5212"/>
          <a:stretch/>
        </p:blipFill>
        <p:spPr bwMode="auto">
          <a:xfrm>
            <a:off x="7429500" y="2424899"/>
            <a:ext cx="151130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logoportal.ru/wp-content/uploads/2011/09/tema_osen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824" b="60941" l="60331" r="829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81" t="26560" r="17572" b="38806"/>
          <a:stretch/>
        </p:blipFill>
        <p:spPr bwMode="auto">
          <a:xfrm>
            <a:off x="5257800" y="2539199"/>
            <a:ext cx="17018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logoportal.ru/wp-content/uploads/2011/09/tema_osen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941" b="97176" l="41488" r="5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7" t="71874" r="44017" b="3290"/>
          <a:stretch/>
        </p:blipFill>
        <p:spPr bwMode="auto">
          <a:xfrm>
            <a:off x="5245100" y="749300"/>
            <a:ext cx="1219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logoportal.ru/wp-content/uploads/2011/09/tema_osen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706" b="97647" l="1818" r="157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7" t="76560" r="84418" b="2819"/>
          <a:stretch/>
        </p:blipFill>
        <p:spPr bwMode="auto">
          <a:xfrm>
            <a:off x="1752600" y="4749801"/>
            <a:ext cx="1117600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logoportal.ru/wp-content/uploads/2011/09/tema_osen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294" b="66588" l="37190" r="542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9" t="51950" r="46114" b="33695"/>
          <a:stretch/>
        </p:blipFill>
        <p:spPr bwMode="auto">
          <a:xfrm>
            <a:off x="3327400" y="4924426"/>
            <a:ext cx="12827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logoportal.ru/wp-content/uploads/2011/09/tema_osen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47" b="48941" l="25785" r="41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38" t="29621" r="59014" b="51239"/>
          <a:stretch/>
        </p:blipFill>
        <p:spPr bwMode="auto">
          <a:xfrm>
            <a:off x="5321300" y="4924426"/>
            <a:ext cx="1219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47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xn----8sbiecm6bhdx8i.xn--p1ai/sites/default/files/autumn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300" y="4940300"/>
            <a:ext cx="191770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39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Пусты поля,</a:t>
            </a:r>
            <a:br>
              <a:rPr lang="ru-RU" dirty="0"/>
            </a:br>
            <a:r>
              <a:rPr lang="ru-RU" dirty="0"/>
              <a:t>Мокнет земля,</a:t>
            </a:r>
            <a:br>
              <a:rPr lang="ru-RU" dirty="0"/>
            </a:br>
            <a:r>
              <a:rPr lang="ru-RU" dirty="0"/>
              <a:t>Дождь поливает.</a:t>
            </a:r>
            <a:br>
              <a:rPr lang="ru-RU" dirty="0"/>
            </a:br>
            <a:r>
              <a:rPr lang="ru-RU" dirty="0"/>
              <a:t>Когда это бывает?</a:t>
            </a:r>
            <a:r>
              <a:rPr lang="ru-RU" sz="4800" dirty="0"/>
              <a:t/>
            </a:r>
            <a:br>
              <a:rPr lang="ru-RU" sz="48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Осенние месяцы.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www.stihi.ru/pics/2011/09/03/33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024"/>
            <a:ext cx="3924299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g1.liveinternet.ru/images/attach/c/0/35/548/35548531_oktyab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470024"/>
            <a:ext cx="4140199" cy="344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44.radikal.ru/i106/0910/a2/91ba29baf26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299" y="1501775"/>
            <a:ext cx="4203701" cy="34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4892695"/>
            <a:ext cx="11925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Сентябрь (30 дней</a:t>
            </a:r>
            <a:r>
              <a:rPr lang="ru-RU" sz="2000" b="1" dirty="0" smtClean="0"/>
              <a:t>)                                         Октябрь </a:t>
            </a:r>
            <a:r>
              <a:rPr lang="ru-RU" sz="2000" b="1" dirty="0"/>
              <a:t>(31 день</a:t>
            </a:r>
            <a:r>
              <a:rPr lang="ru-RU" sz="2000" b="1" dirty="0" smtClean="0"/>
              <a:t>)                                  </a:t>
            </a:r>
            <a:r>
              <a:rPr lang="ru-RU" sz="2000" b="1" dirty="0"/>
              <a:t>Ноябрь (30 дней)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8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292100"/>
            <a:ext cx="3939540" cy="1879600"/>
          </a:xfrm>
        </p:spPr>
        <p:txBody>
          <a:bodyPr>
            <a:noAutofit/>
          </a:bodyPr>
          <a:lstStyle/>
          <a:p>
            <a:r>
              <a:rPr lang="ru-RU" sz="1800" i="1" dirty="0"/>
              <a:t>Сентябрь – первый осенний месяц. В этом месяце начинаются холодные ветра. Но к середине-концу сентября наступает теплая солнечная пора, в народе называемая «бабьим летом». В сентябре заканчиваются все полевые работы.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590800"/>
            <a:ext cx="4521200" cy="4267200"/>
          </a:xfrm>
        </p:spPr>
        <p:txBody>
          <a:bodyPr>
            <a:noAutofit/>
          </a:bodyPr>
          <a:lstStyle/>
          <a:p>
            <a:r>
              <a:rPr lang="ru-RU" sz="1800" b="1" i="1" dirty="0"/>
              <a:t>Приметы сентября: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i="1" dirty="0"/>
              <a:t>В сентябре после дождливой погоды начинают собирать грибы.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i="1" dirty="0"/>
              <a:t>Если в дождливую погоду сова часто ухает – хорошая погода.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i="1" dirty="0"/>
              <a:t>Если лягушки выпрыгивают на берег и квакают, а рыбы выбрасываются из воды - будет дождь.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i="1" dirty="0"/>
              <a:t>Гром в сентябре обещает теплую осень.</a:t>
            </a:r>
            <a:endParaRPr lang="ru-RU" sz="1800" b="1" dirty="0"/>
          </a:p>
        </p:txBody>
      </p:sp>
      <p:pic>
        <p:nvPicPr>
          <p:cNvPr id="5" name="Picture 2" descr="http://www.stihi.ru/pics/2011/09/03/33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0"/>
            <a:ext cx="767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xn----8sbiecm6bhdx8i.xn--p1ai/sites/default/files/autumn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300" y="4940300"/>
            <a:ext cx="191770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80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8700" y="3810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   Дары осени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Picture 11" descr="10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3860800"/>
            <a:ext cx="33909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5" descr="g84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3775074"/>
            <a:ext cx="333375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be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908049"/>
            <a:ext cx="33909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4820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908050"/>
            <a:ext cx="33909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69522" y="2832100"/>
            <a:ext cx="2350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Подосиновик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14900" y="1866900"/>
            <a:ext cx="1822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Подберёзовик </a:t>
            </a:r>
            <a:endParaRPr lang="ru-RU" b="1" dirty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445000" y="4025900"/>
            <a:ext cx="2279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Белый  </a:t>
            </a:r>
            <a:r>
              <a:rPr lang="ru-RU" b="1" dirty="0"/>
              <a:t>гриб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3800" y="5294531"/>
            <a:ext cx="176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Лисички</a:t>
            </a:r>
            <a:endParaRPr lang="ru-RU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070600" y="5479197"/>
            <a:ext cx="1727200" cy="337403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070600" y="3016766"/>
            <a:ext cx="1727200" cy="1332299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779838" y="3201432"/>
            <a:ext cx="1489684" cy="1027668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3911600" y="1498600"/>
            <a:ext cx="1003300" cy="5588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xn----8sbiecm6bhdx8i.xn--p1ai/sites/default/files/autumn_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300" y="4940300"/>
            <a:ext cx="191770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12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2" name="Picture 10" descr="mas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" y="404814"/>
            <a:ext cx="3716867" cy="24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7" name="Picture 15" descr="2006-10-28_215603_1156087105_volnush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3694114"/>
            <a:ext cx="37084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0" name="Picture 18" descr="4syroezk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333376"/>
            <a:ext cx="3672417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4" name="Picture 22" descr="mush05_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268" y="3722687"/>
            <a:ext cx="3672418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4760384" y="4965701"/>
            <a:ext cx="1717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/>
              <a:t>сыроежки</a:t>
            </a: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4906434" y="1879600"/>
            <a:ext cx="213995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/>
              <a:t>опята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65800" y="3491855"/>
            <a:ext cx="177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волнушки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50229" y="2323455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маслята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499100" y="2336800"/>
            <a:ext cx="2350871" cy="1357314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140201" y="2554287"/>
            <a:ext cx="2310028" cy="23083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254500" y="3953520"/>
            <a:ext cx="1721909" cy="1243013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6654800" y="3015457"/>
            <a:ext cx="1892300" cy="218107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727769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980" y="274320"/>
            <a:ext cx="3108960" cy="1300480"/>
          </a:xfrm>
        </p:spPr>
        <p:txBody>
          <a:bodyPr>
            <a:normAutofit fontScale="90000"/>
          </a:bodyPr>
          <a:lstStyle/>
          <a:p>
            <a:r>
              <a:rPr lang="ru-RU" sz="2200" i="1" dirty="0"/>
              <a:t>Октябрь – приближение зимы. В этот месяц опадают последние листья.</a:t>
            </a:r>
            <a:r>
              <a:rPr lang="ru-RU" i="1" dirty="0"/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9700" y="1574800"/>
            <a:ext cx="4066540" cy="5143500"/>
          </a:xfrm>
        </p:spPr>
        <p:txBody>
          <a:bodyPr>
            <a:normAutofit lnSpcReduction="10000"/>
          </a:bodyPr>
          <a:lstStyle/>
          <a:p>
            <a:r>
              <a:rPr lang="ru-RU" sz="1800" b="1" i="1" dirty="0"/>
              <a:t>Приметы октября</a:t>
            </a:r>
            <a:r>
              <a:rPr lang="ru-RU" sz="1800" b="1" i="1" dirty="0" smtClean="0"/>
              <a:t>:</a:t>
            </a:r>
          </a:p>
          <a:p>
            <a:r>
              <a:rPr lang="ru-RU" sz="1800" b="1" i="1" dirty="0" smtClean="0"/>
              <a:t>Гром </a:t>
            </a:r>
            <a:r>
              <a:rPr lang="ru-RU" sz="1800" b="1" i="1" dirty="0"/>
              <a:t>в октябре предвещает бесснежную, короткую и мягкую зиму.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i="1" dirty="0"/>
              <a:t>Первый снег выпадает за сорок дней до настоящей зимы.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i="1" dirty="0"/>
              <a:t>Листопад прошел быстро - зима будет суровой, а если листья остаются зелеными и долго держатся на деревьях - зима будет короткая, с небольшими морозами.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i="1" dirty="0"/>
              <a:t>Первый снег упал на мокрую землю - останется, на сухую - скоро сойдет.</a:t>
            </a:r>
            <a:r>
              <a:rPr lang="ru-RU" i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4" descr="http://img1.liveinternet.ru/images/attach/c/0/35/548/35548531_oktyab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534" y="0"/>
            <a:ext cx="7704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xn----8sbiecm6bhdx8i.xn--p1ai/sites/default/files/autumn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300" y="4940300"/>
            <a:ext cx="191770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277813"/>
            <a:ext cx="10972800" cy="774700"/>
          </a:xfrm>
        </p:spPr>
        <p:txBody>
          <a:bodyPr/>
          <a:lstStyle/>
          <a:p>
            <a:pPr algn="ctr"/>
            <a:r>
              <a:rPr lang="ru-RU" b="1" dirty="0"/>
              <a:t>Узнай   дары  осени</a:t>
            </a:r>
          </a:p>
        </p:txBody>
      </p:sp>
      <p:pic>
        <p:nvPicPr>
          <p:cNvPr id="24592" name="Picture 16" descr="_____________1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69" y="1048545"/>
            <a:ext cx="3267031" cy="26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zoo.kharkov.ua/files/images/7conf/1_13242351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22"/>
          <a:stretch/>
        </p:blipFill>
        <p:spPr bwMode="auto">
          <a:xfrm>
            <a:off x="484187" y="1093789"/>
            <a:ext cx="2792413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17.privet.ru/lr/092b1e56edb4b58596c8041ea3abf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360" y="4005262"/>
            <a:ext cx="2876848" cy="233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m6-tub-ru.yandex.net/i?id=316304762-29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" y="4005262"/>
            <a:ext cx="2501900" cy="23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im0-tub-ru.yandex.net/i?id=475100531-14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4" y="1048544"/>
            <a:ext cx="266382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club.foto.ru/gallery/images/photo/2008/07/21/114669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6" y="4005262"/>
            <a:ext cx="2498724" cy="225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xn----8sbiecm6bhdx8i.xn--p1ai/sites/default/files/autumn_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5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300" y="4940300"/>
            <a:ext cx="191770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887420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9400"/>
            <a:ext cx="3977640" cy="1384300"/>
          </a:xfrm>
        </p:spPr>
        <p:txBody>
          <a:bodyPr>
            <a:noAutofit/>
          </a:bodyPr>
          <a:lstStyle/>
          <a:p>
            <a:r>
              <a:rPr lang="ru-RU" sz="1800" i="1" dirty="0"/>
              <a:t>В ноябре на большей части России устанавливалась зима. К середине ноября начинались настоящие морозы. Выпавший снегу уже не таит.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" y="1701800"/>
            <a:ext cx="3937000" cy="5003800"/>
          </a:xfrm>
        </p:spPr>
        <p:txBody>
          <a:bodyPr>
            <a:noAutofit/>
          </a:bodyPr>
          <a:lstStyle/>
          <a:p>
            <a:r>
              <a:rPr lang="ru-RU" sz="1800" b="1" i="1" dirty="0"/>
              <a:t>Приметы ноября: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i="1" dirty="0"/>
              <a:t>Иней на деревьях - к морозам, туман - к оттепели.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i="1" dirty="0"/>
              <a:t>Многие утки остаются на зимовку, если зима ожидается теплой.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i="1" dirty="0"/>
              <a:t>В ноябре с утра может дождь дождить, а к вечеру сугробами снег лежать.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i="1" dirty="0"/>
              <a:t>Комары в ноябре - быть мягкой зиме.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i="1" dirty="0"/>
              <a:t>Кто в ноябре не зябнет, тот и в декабре январе не замерзнет</a:t>
            </a:r>
            <a:endParaRPr lang="ru-RU" sz="1800" b="1" dirty="0"/>
          </a:p>
        </p:txBody>
      </p:sp>
      <p:pic>
        <p:nvPicPr>
          <p:cNvPr id="5" name="Picture 6" descr="http://s44.radikal.ru/i106/0910/a2/91ba29baf2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"/>
            <a:ext cx="8140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xn----8sbiecm6bhdx8i.xn--p1ai/sites/default/files/autumn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300" y="4940300"/>
            <a:ext cx="191770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60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2224F2-88E2-4E19-8BE2-5AB2030F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0</TotalTime>
  <Words>269</Words>
  <Application>Microsoft Office PowerPoint</Application>
  <PresentationFormat>Произвольный</PresentationFormat>
  <Paragraphs>37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Тема4</vt:lpstr>
      <vt:lpstr>Осенние зарисовки.</vt:lpstr>
      <vt:lpstr>Пусты поля, Мокнет земля, Дождь поливает. Когда это бывает? </vt:lpstr>
      <vt:lpstr>  Осенние месяцы.</vt:lpstr>
      <vt:lpstr>Сентябрь – первый осенний месяц. В этом месяце начинаются холодные ветра. Но к середине-концу сентября наступает теплая солнечная пора, в народе называемая «бабьим летом». В сентябре заканчиваются все полевые работы.</vt:lpstr>
      <vt:lpstr>Презентация PowerPoint</vt:lpstr>
      <vt:lpstr>Презентация PowerPoint</vt:lpstr>
      <vt:lpstr>Октябрь – приближение зимы. В этот месяц опадают последние листья. </vt:lpstr>
      <vt:lpstr>Узнай   дары  осени</vt:lpstr>
      <vt:lpstr>В ноябре на большей части России устанавливалась зима. К середине ноября начинались настоящие морозы. Выпавший снегу уже не таит.</vt:lpstr>
      <vt:lpstr>Как животные готовятся к зиме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2013-10-31T15:36:50Z</dcterms:created>
  <dcterms:modified xsi:type="dcterms:W3CDTF">2013-11-11T07:27:43Z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